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we're Group 10, and today we'll walk you through how we used unsupervised learning to find hidden structure in the crypto market by clustering coins based on their behavior, not just price.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373a5fdf6a7_2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73a5fdf6a7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-From the clustering risk-profiles emerge. </a:t>
            </a:r>
            <a:endParaRPr b="1">
              <a:solidFill>
                <a:schemeClr val="dk1"/>
              </a:solidFill>
            </a:endParaRPr>
          </a:p>
          <a:p>
            <a:pPr indent="0" lvl="0" marL="0" rtl="0" algn="l">
              <a:spcBef>
                <a:spcPts val="0"/>
              </a:spcBef>
              <a:spcAft>
                <a:spcPts val="0"/>
              </a:spcAft>
              <a:buNone/>
            </a:pPr>
            <a:r>
              <a:rPr b="1" lang="en">
                <a:solidFill>
                  <a:schemeClr val="dk1"/>
                </a:solidFill>
              </a:rPr>
              <a:t>-These risk buckets group coins with similarity of traditional indicators and largely can be placed from low, medium to high risk.</a:t>
            </a:r>
            <a:endParaRPr b="1">
              <a:solidFill>
                <a:schemeClr val="dk1"/>
              </a:solidFill>
            </a:endParaRPr>
          </a:p>
          <a:p>
            <a:pPr indent="0" lvl="0" marL="0" rtl="0" algn="l">
              <a:spcBef>
                <a:spcPts val="0"/>
              </a:spcBef>
              <a:spcAft>
                <a:spcPts val="0"/>
              </a:spcAft>
              <a:buNone/>
            </a:pPr>
            <a:r>
              <a:rPr b="1" lang="en">
                <a:solidFill>
                  <a:schemeClr val="dk1"/>
                </a:solidFill>
              </a:rPr>
              <a:t>-The clustering algorithm isn’t making predictions but rather is building a mapping of the crypto coins.</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found that some coins stayed in the same risk group consistently, while others jumped categories over time, highlighting the dynamic nature of the market, but also some underlying structure.</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grouping</a:t>
            </a:r>
            <a:r>
              <a:rPr lang="en">
                <a:solidFill>
                  <a:schemeClr val="dk1"/>
                </a:solidFill>
              </a:rPr>
              <a:t>, </a:t>
            </a:r>
            <a:r>
              <a:rPr b="1" lang="en">
                <a:solidFill>
                  <a:schemeClr val="dk1"/>
                </a:solidFill>
              </a:rPr>
              <a:t>risk buckets</a:t>
            </a:r>
            <a:r>
              <a:rPr lang="en">
                <a:solidFill>
                  <a:schemeClr val="dk1"/>
                </a:solidFill>
              </a:rPr>
              <a:t>, </a:t>
            </a:r>
            <a:r>
              <a:rPr b="1" lang="en">
                <a:solidFill>
                  <a:schemeClr val="dk1"/>
                </a:solidFill>
              </a:rPr>
              <a:t>similarity</a:t>
            </a: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"We’re not predicting the weather; we’re building a climate map of crypto assets."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"Some coins are like blue-chip stocks, others behave like lottery tickets."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73a5fdf6a7_2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73a5fdf6a7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t>
            </a:r>
            <a:r>
              <a:rPr b="1" lang="en"/>
              <a:t>As to be expected with cryptocurrencies, many are in higher risk categories and many switch risk categories over time due to rug pull schemes, meme status or lack of demonstrated utility.</a:t>
            </a:r>
            <a:endParaRPr b="1"/>
          </a:p>
          <a:p>
            <a:pPr indent="0" lvl="0" marL="0" rtl="0" algn="l">
              <a:spcBef>
                <a:spcPts val="0"/>
              </a:spcBef>
              <a:spcAft>
                <a:spcPts val="0"/>
              </a:spcAft>
              <a:buNone/>
            </a:pPr>
            <a:r>
              <a:rPr b="1" lang="en"/>
              <a:t>-One way to evaluate the appropriateness of our clusters is to compare the given risk profiles over time for coins that fall in known categories.</a:t>
            </a:r>
            <a:endParaRPr b="1"/>
          </a:p>
          <a:p>
            <a:pPr indent="0" lvl="0" marL="0" rtl="0" algn="l">
              <a:spcBef>
                <a:spcPts val="0"/>
              </a:spcBef>
              <a:spcAft>
                <a:spcPts val="0"/>
              </a:spcAft>
              <a:buNone/>
            </a:pPr>
            <a:r>
              <a:rPr b="1" lang="en"/>
              <a:t>-For example, stablecoins are expected to be of lower volatility and “sticky” within their particular risk profile.</a:t>
            </a:r>
            <a:endParaRPr b="1"/>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73a5fdf6a7_1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73a5fdf6a7_1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t>
            </a:r>
            <a:r>
              <a:rPr b="1" lang="en"/>
              <a:t>Example for our business case. Financial </a:t>
            </a:r>
            <a:r>
              <a:rPr b="1" lang="en"/>
              <a:t>institutions</a:t>
            </a:r>
            <a:r>
              <a:rPr b="1" lang="en"/>
              <a:t> offers investments advice have a Know-Your-Client (KYC) obligation and fiduciary duty where not assessing client risk profile may lead to liability concerns.</a:t>
            </a:r>
            <a:endParaRPr b="1"/>
          </a:p>
          <a:p>
            <a:pPr indent="0" lvl="0" marL="0" rtl="0" algn="l">
              <a:spcBef>
                <a:spcPts val="0"/>
              </a:spcBef>
              <a:spcAft>
                <a:spcPts val="0"/>
              </a:spcAft>
              <a:buNone/>
            </a:pPr>
            <a:r>
              <a:rPr b="1" lang="en"/>
              <a:t>-Unsurprisingly, due to the </a:t>
            </a:r>
            <a:r>
              <a:rPr b="1" lang="en"/>
              <a:t>volatility</a:t>
            </a:r>
            <a:r>
              <a:rPr b="1" lang="en"/>
              <a:t> of </a:t>
            </a:r>
            <a:r>
              <a:rPr b="1" lang="en"/>
              <a:t>cryptocurrencies, none fall within the traditional conservative risk profile.</a:t>
            </a:r>
            <a:endParaRPr b="1"/>
          </a:p>
          <a:p>
            <a:pPr indent="0" lvl="0" marL="0" rtl="0" algn="l">
              <a:spcBef>
                <a:spcPts val="0"/>
              </a:spcBef>
              <a:spcAft>
                <a:spcPts val="0"/>
              </a:spcAft>
              <a:buNone/>
            </a:pPr>
            <a:r>
              <a:rPr b="1" lang="en"/>
              <a:t>-For the typical retail investor, this asset class have few coins that truly could be recommended for those with conservative or moderate risk appetites.</a:t>
            </a:r>
            <a:endParaRPr b="1"/>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73a5fdf6a7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73a5fdf6a7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-A</a:t>
            </a:r>
            <a:r>
              <a:rPr b="1" lang="en"/>
              <a:t>n </a:t>
            </a:r>
            <a:r>
              <a:rPr b="1" lang="en"/>
              <a:t>interactive dashboard was created using the the streamlit python library to allow analyst to screen for stable coins, compare performance between coins, and compare current and historical risk profiles.</a:t>
            </a:r>
            <a:endParaRPr b="1"/>
          </a:p>
          <a:p>
            <a:pPr indent="0" lvl="0" marL="0" rtl="0" algn="l">
              <a:spcBef>
                <a:spcPts val="0"/>
              </a:spcBef>
              <a:spcAft>
                <a:spcPts val="0"/>
              </a:spcAft>
              <a:buClr>
                <a:schemeClr val="dk1"/>
              </a:buClr>
              <a:buSzPts val="1100"/>
              <a:buFont typeface="Arial"/>
              <a:buNone/>
            </a:pPr>
            <a:r>
              <a:rPr b="1" lang="en"/>
              <a:t>-The goal would be to explore ways to maximize risk-adjusted returns for clients.</a:t>
            </a:r>
            <a:endParaRPr b="1"/>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7169f545b9_0_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7169f545b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 few things we’d improve: </a:t>
            </a:r>
            <a:endParaRPr b="1"/>
          </a:p>
          <a:p>
            <a:pPr indent="-317500" lvl="0" marL="457200" rtl="0" algn="l">
              <a:spcBef>
                <a:spcPts val="0"/>
              </a:spcBef>
              <a:spcAft>
                <a:spcPts val="0"/>
              </a:spcAft>
              <a:buSzPts val="1400"/>
              <a:buChar char="-"/>
            </a:pPr>
            <a:r>
              <a:rPr b="1" lang="en"/>
              <a:t>Perform a more deeper dive into other clustering algorithms (tinkered with DBSCAN but there are others)</a:t>
            </a:r>
            <a:endParaRPr b="1"/>
          </a:p>
          <a:p>
            <a:pPr indent="-317500" lvl="0" marL="457200" rtl="0" algn="l">
              <a:spcBef>
                <a:spcPts val="0"/>
              </a:spcBef>
              <a:spcAft>
                <a:spcPts val="0"/>
              </a:spcAft>
              <a:buSzPts val="1400"/>
              <a:buChar char="-"/>
            </a:pPr>
            <a:r>
              <a:rPr b="1" lang="en">
                <a:solidFill>
                  <a:schemeClr val="dk1"/>
                </a:solidFill>
              </a:rPr>
              <a:t>Pull </a:t>
            </a:r>
            <a:r>
              <a:rPr b="1" lang="en">
                <a:solidFill>
                  <a:schemeClr val="dk1"/>
                </a:solidFill>
              </a:rPr>
              <a:t>more recent data and perhaps stream data from an API</a:t>
            </a:r>
            <a:endParaRPr b="1"/>
          </a:p>
          <a:p>
            <a:pPr indent="-317500" lvl="0" marL="457200" rtl="0" algn="l">
              <a:spcBef>
                <a:spcPts val="0"/>
              </a:spcBef>
              <a:spcAft>
                <a:spcPts val="0"/>
              </a:spcAft>
              <a:buSzPts val="1400"/>
              <a:buChar char="-"/>
            </a:pPr>
            <a:r>
              <a:rPr b="1" lang="en"/>
              <a:t>Use cluster labels to train a KNN classifier (and compare compare to other classifiers like logistic regression, decision trees, random forest)</a:t>
            </a:r>
            <a:endParaRPr b="1"/>
          </a:p>
          <a:p>
            <a:pPr indent="-317500" lvl="0" marL="457200" rtl="0" algn="l">
              <a:spcBef>
                <a:spcPts val="0"/>
              </a:spcBef>
              <a:spcAft>
                <a:spcPts val="0"/>
              </a:spcAft>
              <a:buSzPts val="1400"/>
              <a:buChar char="-"/>
            </a:pPr>
            <a:r>
              <a:rPr b="1" lang="en"/>
              <a:t>This could apply labels to new coins or future time windows</a:t>
            </a: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73a5fdf6a7_2_5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73a5fdf6a7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t>-</a:t>
            </a:r>
            <a:r>
              <a:rPr b="1" lang="en"/>
              <a:t>Risk screening is relevant and important for portfolio constructions especially as crypto becomes regulated and traditional financial institutions enter the space.</a:t>
            </a:r>
            <a:endParaRPr b="1"/>
          </a:p>
          <a:p>
            <a:pPr indent="0" lvl="0" marL="0" rtl="0" algn="l">
              <a:spcBef>
                <a:spcPts val="0"/>
              </a:spcBef>
              <a:spcAft>
                <a:spcPts val="0"/>
              </a:spcAft>
              <a:buClr>
                <a:schemeClr val="dk1"/>
              </a:buClr>
              <a:buSzPts val="1100"/>
              <a:buFont typeface="Arial"/>
              <a:buNone/>
            </a:pPr>
            <a:r>
              <a:rPr b="1" lang="en"/>
              <a:t>-Tracking that risk over time may help identify rug pulls or breakouts.</a:t>
            </a:r>
            <a:endParaRPr b="1"/>
          </a:p>
          <a:p>
            <a:pPr indent="0" lvl="0" marL="0" rtl="0" algn="l">
              <a:spcBef>
                <a:spcPts val="0"/>
              </a:spcBef>
              <a:spcAft>
                <a:spcPts val="0"/>
              </a:spcAft>
              <a:buClr>
                <a:schemeClr val="dk1"/>
              </a:buClr>
              <a:buSzPts val="1100"/>
              <a:buFont typeface="Arial"/>
              <a:buNone/>
            </a:pPr>
            <a:r>
              <a:rPr b="1" lang="en"/>
              <a:t>-Risk allows understanding liquidity and volatility and not just price movement</a:t>
            </a:r>
            <a:endParaRPr b="1"/>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 short, our clustering revealed that despite volatility of crypto markets there are behavioural patterns and these can be used to make smarter, data-driven decisions.</a:t>
            </a:r>
            <a:endParaRPr b="1"/>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for listening—happy to take any questions!</a:t>
            </a:r>
            <a:endParaRPr/>
          </a:p>
          <a:p>
            <a:pPr indent="0" lvl="0" marL="0" rtl="0" algn="l">
              <a:spcBef>
                <a:spcPts val="0"/>
              </a:spcBef>
              <a:spcAft>
                <a:spcPts val="0"/>
              </a:spcAft>
              <a:buNone/>
            </a:pPr>
            <a:r>
              <a:rPr b="1" lang="en"/>
              <a:t>-I would like to acknowledge the other 3 members of our team: Tom, Puneet and Aya.</a:t>
            </a:r>
            <a:endParaRPr b="1"/>
          </a:p>
          <a:p>
            <a:pPr indent="0" lvl="0" marL="0" rtl="0" algn="l">
              <a:spcBef>
                <a:spcPts val="0"/>
              </a:spcBef>
              <a:spcAft>
                <a:spcPts val="0"/>
              </a:spcAft>
              <a:buNone/>
            </a:pPr>
            <a:r>
              <a:rPr b="1" lang="en"/>
              <a:t>-Best of luck to everyone on the next stages of your data science and/or machine learning journeys</a:t>
            </a:r>
            <a:endParaRPr b="1"/>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73a5fdf6a7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73a5fdf6a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start with the basics. Crypto refers to digital currencies verified through cryptography rather than central banks. With institutions like Goldman Sachs and BNY Mellon getting involved, it's clear that crypto is becoming part of the mainstream financial system.</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crypto market is huge and chaotic, there are thousands of coins, but most behave differently. Price alone doesn’t give the full picture. We wanted to group coins based on how they actually behave, just like how traditional finance uses risk profiles.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show you just how noisy this market is: there are over 23,000 cryptocurrencies as of 2024, but more than 80% are barely traded or used. That’s why we need smarter ways to segment this space.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findings can support investors, exchanges, and risk analysts. By understanding which coins behave similarly, you can make better portfolio decisions, detect market shifts, or tailor crypto products.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 Kaggle dataset that included data on over 1,500 coins from 2013 to 2018. Each entry included prices, volume, and market data. That gave us a good base to build behavioral profiles.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7169f545b9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7169f545b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engineered new features like daily return, moving averages, RSI, and volatility measures. This allowed us to capture the true behavioral patterns, not just raw prices.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7169f545b9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7169f545b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analyzed over 100 coins, pulling out signals like volatility, momentum, and liquidity. Then we used unsupervised learning to group them by risk behavior—not just price or popularity.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7169f545b9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7169f545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tested several clustering methods. Ultimately, we chose K-Nearest Neighbours with the number of clusters guided by elbow curves, silhouette scores, and dendrograms. I’ll now pass it over to Xavier, who’ll walk us through what those clusters actually look like and what insights we uncovered.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Clustering Cryptocurrencies by Behavioral Patterns</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300"/>
              <a:t>Unsupervised Learning to Uncover Hidden Market Structures</a:t>
            </a:r>
            <a:endParaRPr sz="2300"/>
          </a:p>
        </p:txBody>
      </p:sp>
      <p:sp>
        <p:nvSpPr>
          <p:cNvPr id="69" name="Google Shape;69;p13"/>
          <p:cNvSpPr txBox="1"/>
          <p:nvPr/>
        </p:nvSpPr>
        <p:spPr>
          <a:xfrm>
            <a:off x="2843025" y="3526650"/>
            <a:ext cx="3418200" cy="130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accent4"/>
                </a:solidFill>
                <a:latin typeface="Roboto"/>
                <a:ea typeface="Roboto"/>
                <a:cs typeface="Roboto"/>
                <a:sym typeface="Roboto"/>
              </a:rPr>
              <a:t>Aya Abu Allan</a:t>
            </a:r>
            <a:br>
              <a:rPr lang="en" sz="1500">
                <a:solidFill>
                  <a:schemeClr val="accent4"/>
                </a:solidFill>
                <a:latin typeface="Roboto"/>
                <a:ea typeface="Roboto"/>
                <a:cs typeface="Roboto"/>
                <a:sym typeface="Roboto"/>
              </a:rPr>
            </a:br>
            <a:r>
              <a:rPr lang="en" sz="1500">
                <a:solidFill>
                  <a:schemeClr val="accent4"/>
                </a:solidFill>
                <a:latin typeface="Roboto"/>
                <a:ea typeface="Roboto"/>
                <a:cs typeface="Roboto"/>
                <a:sym typeface="Roboto"/>
              </a:rPr>
              <a:t>Anitha Aravindaraman</a:t>
            </a:r>
            <a:br>
              <a:rPr lang="en" sz="1500">
                <a:solidFill>
                  <a:schemeClr val="accent4"/>
                </a:solidFill>
                <a:latin typeface="Roboto"/>
                <a:ea typeface="Roboto"/>
                <a:cs typeface="Roboto"/>
                <a:sym typeface="Roboto"/>
              </a:rPr>
            </a:br>
            <a:r>
              <a:rPr lang="en" sz="1500">
                <a:solidFill>
                  <a:schemeClr val="accent4"/>
                </a:solidFill>
                <a:latin typeface="Roboto"/>
                <a:ea typeface="Roboto"/>
                <a:cs typeface="Roboto"/>
                <a:sym typeface="Roboto"/>
              </a:rPr>
              <a:t>Puneet Arora</a:t>
            </a:r>
            <a:br>
              <a:rPr lang="en" sz="1500">
                <a:solidFill>
                  <a:schemeClr val="accent4"/>
                </a:solidFill>
                <a:latin typeface="Roboto"/>
                <a:ea typeface="Roboto"/>
                <a:cs typeface="Roboto"/>
                <a:sym typeface="Roboto"/>
              </a:rPr>
            </a:br>
            <a:r>
              <a:rPr lang="en" sz="1500">
                <a:solidFill>
                  <a:schemeClr val="accent4"/>
                </a:solidFill>
                <a:latin typeface="Roboto"/>
                <a:ea typeface="Roboto"/>
                <a:cs typeface="Roboto"/>
                <a:sym typeface="Roboto"/>
              </a:rPr>
              <a:t>Tom Konikkara</a:t>
            </a:r>
            <a:br>
              <a:rPr lang="en" sz="1500">
                <a:solidFill>
                  <a:schemeClr val="accent4"/>
                </a:solidFill>
                <a:latin typeface="Roboto"/>
                <a:ea typeface="Roboto"/>
                <a:cs typeface="Roboto"/>
                <a:sym typeface="Roboto"/>
              </a:rPr>
            </a:br>
            <a:r>
              <a:rPr lang="en" sz="1500">
                <a:solidFill>
                  <a:schemeClr val="accent4"/>
                </a:solidFill>
                <a:latin typeface="Roboto"/>
                <a:ea typeface="Roboto"/>
                <a:cs typeface="Roboto"/>
                <a:sym typeface="Roboto"/>
              </a:rPr>
              <a:t>Xavier Redhead</a:t>
            </a:r>
            <a:endParaRPr sz="1500">
              <a:solidFill>
                <a:schemeClr val="accent4"/>
              </a:solidFill>
              <a:latin typeface="Roboto"/>
              <a:ea typeface="Roboto"/>
              <a:cs typeface="Roboto"/>
              <a:sym typeface="Roboto"/>
            </a:endParaRPr>
          </a:p>
        </p:txBody>
      </p:sp>
      <p:sp>
        <p:nvSpPr>
          <p:cNvPr id="70" name="Google Shape;70;p13"/>
          <p:cNvSpPr txBox="1"/>
          <p:nvPr/>
        </p:nvSpPr>
        <p:spPr>
          <a:xfrm>
            <a:off x="531725" y="202425"/>
            <a:ext cx="62502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50">
                <a:solidFill>
                  <a:srgbClr val="FFFFFF"/>
                </a:solidFill>
                <a:highlight>
                  <a:schemeClr val="dk1"/>
                </a:highlight>
              </a:rPr>
              <a:t>Data Science and Machine Learning: ML Group 10</a:t>
            </a:r>
            <a:endParaRPr b="1" sz="1650">
              <a:solidFill>
                <a:srgbClr val="FFFFFF"/>
              </a:solidFill>
              <a:highlight>
                <a:schemeClr val="dk1"/>
              </a:highlight>
            </a:endParaRPr>
          </a:p>
          <a:p>
            <a:pPr indent="0" lvl="0" marL="0" rtl="0" algn="l">
              <a:spcBef>
                <a:spcPts val="0"/>
              </a:spcBef>
              <a:spcAft>
                <a:spcPts val="0"/>
              </a:spcAft>
              <a:buNone/>
            </a:pPr>
            <a:r>
              <a:t/>
            </a:r>
            <a:endParaRPr b="1" sz="1650">
              <a:solidFill>
                <a:srgbClr val="FFFFFF"/>
              </a:solidFill>
              <a:highlight>
                <a:srgbClr val="AB1368"/>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226075" y="357800"/>
            <a:ext cx="2808000" cy="121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Distinct Crypto Risk Profiles Emerge</a:t>
            </a:r>
            <a:endParaRPr/>
          </a:p>
        </p:txBody>
      </p:sp>
      <p:sp>
        <p:nvSpPr>
          <p:cNvPr id="126" name="Google Shape;126;p22"/>
          <p:cNvSpPr txBox="1"/>
          <p:nvPr>
            <p:ph idx="1" type="body"/>
          </p:nvPr>
        </p:nvSpPr>
        <p:spPr>
          <a:xfrm>
            <a:off x="3832500" y="916800"/>
            <a:ext cx="5102100" cy="34380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en" sz="1100">
                <a:solidFill>
                  <a:srgbClr val="000000"/>
                </a:solidFill>
                <a:latin typeface="Arial"/>
                <a:ea typeface="Arial"/>
                <a:cs typeface="Arial"/>
                <a:sym typeface="Arial"/>
              </a:rPr>
              <a:t>Example:</a:t>
            </a:r>
            <a:br>
              <a:rPr lang="en"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Low Risk / High Market Cap / Low Return</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r>
              <a:rPr i="1" lang="en" sz="1100">
                <a:solidFill>
                  <a:srgbClr val="000000"/>
                </a:solidFill>
                <a:latin typeface="Arial"/>
                <a:ea typeface="Arial"/>
                <a:cs typeface="Arial"/>
                <a:sym typeface="Arial"/>
              </a:rPr>
              <a:t>Stable, established assets with steady price action.</a:t>
            </a:r>
            <a:endParaRPr i="1"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Medium Risk / Volatile but Promising</a:t>
            </a: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altcoins with momentum</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r>
              <a:rPr i="1" lang="en" sz="1100">
                <a:solidFill>
                  <a:srgbClr val="000000"/>
                </a:solidFill>
                <a:latin typeface="Arial"/>
                <a:ea typeface="Arial"/>
                <a:cs typeface="Arial"/>
                <a:sym typeface="Arial"/>
              </a:rPr>
              <a:t>Upside potential with moderate turbulence.</a:t>
            </a:r>
            <a:endParaRPr i="1"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High Risk / Spiky Microcaps</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r>
              <a:rPr i="1" lang="en" sz="1100">
                <a:solidFill>
                  <a:srgbClr val="000000"/>
                </a:solidFill>
                <a:latin typeface="Arial"/>
                <a:ea typeface="Arial"/>
                <a:cs typeface="Arial"/>
                <a:sym typeface="Arial"/>
              </a:rPr>
              <a:t>Erratic price jumps, low liquidity</a:t>
            </a:r>
            <a:endParaRPr i="1"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Medium Risk / Negative Return</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r>
              <a:rPr i="1" lang="en" sz="1100">
                <a:solidFill>
                  <a:srgbClr val="000000"/>
                </a:solidFill>
                <a:latin typeface="Arial"/>
                <a:ea typeface="Arial"/>
                <a:cs typeface="Arial"/>
                <a:sym typeface="Arial"/>
              </a:rPr>
              <a:t>Not highly volatile, but underperforming over time.</a:t>
            </a:r>
            <a:endParaRPr i="1"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Medium-High Risk / High Volatility / Positive Return</a:t>
            </a:r>
            <a:br>
              <a:rPr b="1" lang="en" sz="1100">
                <a:solidFill>
                  <a:srgbClr val="000000"/>
                </a:solidFill>
                <a:latin typeface="Arial"/>
                <a:ea typeface="Arial"/>
                <a:cs typeface="Arial"/>
                <a:sym typeface="Arial"/>
              </a:rPr>
            </a:br>
            <a:r>
              <a:rPr lang="en" sz="1100">
                <a:solidFill>
                  <a:srgbClr val="000000"/>
                </a:solidFill>
                <a:latin typeface="Arial"/>
                <a:ea typeface="Arial"/>
                <a:cs typeface="Arial"/>
                <a:sym typeface="Arial"/>
              </a:rPr>
              <a:t> </a:t>
            </a:r>
            <a:r>
              <a:rPr i="1" lang="en" sz="1100">
                <a:solidFill>
                  <a:srgbClr val="000000"/>
                </a:solidFill>
                <a:latin typeface="Arial"/>
                <a:ea typeface="Arial"/>
                <a:cs typeface="Arial"/>
                <a:sym typeface="Arial"/>
              </a:rPr>
              <a:t>Higher swings, but signs of consistent upside.</a:t>
            </a:r>
            <a:endParaRPr i="1" sz="1100">
              <a:solidFill>
                <a:srgbClr val="000000"/>
              </a:solidFill>
              <a:latin typeface="Arial"/>
              <a:ea typeface="Arial"/>
              <a:cs typeface="Arial"/>
              <a:sym typeface="Arial"/>
            </a:endParaRPr>
          </a:p>
          <a:p>
            <a:pPr indent="0" lvl="0" marL="457200" rtl="0" algn="l">
              <a:spcBef>
                <a:spcPts val="0"/>
              </a:spcBef>
              <a:spcAft>
                <a:spcPts val="0"/>
              </a:spcAft>
              <a:buNone/>
            </a:pP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Low Risk / Illiquid &amp; Flat Return</a:t>
            </a:r>
            <a:endParaRPr sz="1100">
              <a:solidFill>
                <a:srgbClr val="000000"/>
              </a:solidFill>
              <a:latin typeface="Arial"/>
              <a:ea typeface="Arial"/>
              <a:cs typeface="Arial"/>
              <a:sym typeface="Arial"/>
            </a:endParaRPr>
          </a:p>
          <a:p>
            <a:pPr indent="0" lvl="0" marL="457200" rtl="0" algn="l">
              <a:lnSpc>
                <a:spcPct val="100000"/>
              </a:lnSpc>
              <a:spcBef>
                <a:spcPts val="0"/>
              </a:spcBef>
              <a:spcAft>
                <a:spcPts val="0"/>
              </a:spcAft>
              <a:buNone/>
            </a:pPr>
            <a:r>
              <a:rPr i="1" lang="en" sz="1100">
                <a:solidFill>
                  <a:srgbClr val="000000"/>
                </a:solidFill>
                <a:latin typeface="Arial"/>
                <a:ea typeface="Arial"/>
                <a:cs typeface="Arial"/>
                <a:sym typeface="Arial"/>
              </a:rPr>
              <a:t>Quiet assets with little movement or investor interest</a:t>
            </a:r>
            <a:r>
              <a:rPr lang="en" sz="1800">
                <a:solidFill>
                  <a:srgbClr val="000000"/>
                </a:solidFill>
              </a:rPr>
              <a:t> </a:t>
            </a:r>
            <a:endParaRPr sz="180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Coin behaviour over time</a:t>
            </a:r>
            <a:endParaRPr/>
          </a:p>
        </p:txBody>
      </p:sp>
      <p:sp>
        <p:nvSpPr>
          <p:cNvPr id="132" name="Google Shape;132;p23"/>
          <p:cNvSpPr txBox="1"/>
          <p:nvPr>
            <p:ph idx="1" type="body"/>
          </p:nvPr>
        </p:nvSpPr>
        <p:spPr>
          <a:xfrm>
            <a:off x="3709250" y="160900"/>
            <a:ext cx="5102100" cy="1695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As expected with cryptocurrencies many </a:t>
            </a:r>
            <a:r>
              <a:rPr b="1" lang="en" sz="1800">
                <a:solidFill>
                  <a:srgbClr val="000000"/>
                </a:solidFill>
              </a:rPr>
              <a:t>switch risk categories </a:t>
            </a:r>
            <a:endParaRPr b="1"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Some coins remained stable while others jumped risk clusters rapidly and repeatedly</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Evaluate clusters based on coins in known categories: stablecoin, layer-1, DeFi, Meme</a:t>
            </a:r>
            <a:endParaRPr sz="1800">
              <a:solidFill>
                <a:srgbClr val="000000"/>
              </a:solidFill>
            </a:endParaRPr>
          </a:p>
        </p:txBody>
      </p:sp>
      <p:pic>
        <p:nvPicPr>
          <p:cNvPr id="133" name="Google Shape;133;p23"/>
          <p:cNvPicPr preferRelativeResize="0"/>
          <p:nvPr/>
        </p:nvPicPr>
        <p:blipFill>
          <a:blip r:embed="rId3">
            <a:alphaModFix/>
          </a:blip>
          <a:stretch>
            <a:fillRect/>
          </a:stretch>
        </p:blipFill>
        <p:spPr>
          <a:xfrm>
            <a:off x="3328225" y="2621050"/>
            <a:ext cx="5717175" cy="2300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4"/>
          <p:cNvPicPr preferRelativeResize="0"/>
          <p:nvPr/>
        </p:nvPicPr>
        <p:blipFill>
          <a:blip r:embed="rId3">
            <a:alphaModFix/>
          </a:blip>
          <a:stretch>
            <a:fillRect/>
          </a:stretch>
        </p:blipFill>
        <p:spPr>
          <a:xfrm>
            <a:off x="51675" y="619350"/>
            <a:ext cx="9010926" cy="4184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5"/>
          <p:cNvPicPr preferRelativeResize="0"/>
          <p:nvPr/>
        </p:nvPicPr>
        <p:blipFill>
          <a:blip r:embed="rId3">
            <a:alphaModFix/>
          </a:blip>
          <a:stretch>
            <a:fillRect/>
          </a:stretch>
        </p:blipFill>
        <p:spPr>
          <a:xfrm>
            <a:off x="86675" y="607750"/>
            <a:ext cx="8839201" cy="392800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ph type="title"/>
          </p:nvPr>
        </p:nvSpPr>
        <p:spPr>
          <a:xfrm>
            <a:off x="215728" y="6372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Challenges and Potential Improvements</a:t>
            </a:r>
            <a:endParaRPr/>
          </a:p>
        </p:txBody>
      </p:sp>
      <p:sp>
        <p:nvSpPr>
          <p:cNvPr id="149" name="Google Shape;149;p26"/>
          <p:cNvSpPr txBox="1"/>
          <p:nvPr>
            <p:ph idx="1" type="body"/>
          </p:nvPr>
        </p:nvSpPr>
        <p:spPr>
          <a:xfrm>
            <a:off x="3725675" y="13112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No ground truth/ lack of domain </a:t>
            </a:r>
            <a:r>
              <a:rPr lang="en" sz="1800">
                <a:solidFill>
                  <a:srgbClr val="000000"/>
                </a:solidFill>
              </a:rPr>
              <a:t>knowledge</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Nature of market to follow favoured coins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Add more recent data through API</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Greater functionality and analysis to dashboards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Deeper dive into other clustering algorithms: DBSCAN, Agglomerative, HDBSCAN</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Train classifier using our risk profile labels for new coins/time windows.</a:t>
            </a:r>
            <a:endParaRPr sz="180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215728" y="6372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this means for you</a:t>
            </a:r>
            <a:endParaRPr/>
          </a:p>
        </p:txBody>
      </p:sp>
      <p:sp>
        <p:nvSpPr>
          <p:cNvPr id="155" name="Google Shape;155;p27"/>
          <p:cNvSpPr txBox="1"/>
          <p:nvPr>
            <p:ph idx="1" type="body"/>
          </p:nvPr>
        </p:nvSpPr>
        <p:spPr>
          <a:xfrm>
            <a:off x="3725675" y="13112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Risk aware screening = better asset allocation</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Track changing behavior = identify pump &amp; dump or breakout</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Understand liquidity + volatility together—not just price action</a:t>
            </a:r>
            <a:endParaRPr sz="18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solidFill>
                  <a:srgbClr val="000000"/>
                </a:solidFill>
                <a:latin typeface="Arial"/>
                <a:ea typeface="Arial"/>
                <a:cs typeface="Arial"/>
                <a:sym typeface="Arial"/>
              </a:rPr>
              <a:t>Despite crypto's reputation for chaos, our clustering analysis uncovered clear, repeatable behavioral patterns across 1,600+ coins.</a:t>
            </a:r>
            <a:endParaRPr/>
          </a:p>
        </p:txBody>
      </p:sp>
      <p:sp>
        <p:nvSpPr>
          <p:cNvPr id="161" name="Google Shape;161;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1200"/>
              </a:spcBef>
              <a:spcAft>
                <a:spcPts val="0"/>
              </a:spcAft>
              <a:buNone/>
            </a:pPr>
            <a:r>
              <a:rPr lang="en"/>
              <a:t>Coins often remain within stable risk profiles over time, showing distinct differences in volatility, return, and Sharpe ratios.</a:t>
            </a:r>
            <a:endParaRPr/>
          </a:p>
          <a:p>
            <a:pPr indent="0" lvl="0" marL="0" rtl="0" algn="l">
              <a:spcBef>
                <a:spcPts val="1200"/>
              </a:spcBef>
              <a:spcAft>
                <a:spcPts val="0"/>
              </a:spcAft>
              <a:buNone/>
            </a:pPr>
            <a:r>
              <a:rPr lang="en"/>
              <a:t>This proves that meaningful structure exists beneath the noise, structure that can guide better investment, product design, and risk management decisions.</a:t>
            </a:r>
            <a:endParaRPr/>
          </a:p>
          <a:p>
            <a:pPr indent="0" lvl="0" marL="0" rtl="0" algn="l">
              <a:spcBef>
                <a:spcPts val="1200"/>
              </a:spcBef>
              <a:spcAft>
                <a:spcPts val="1600"/>
              </a:spcAft>
              <a:buNone/>
            </a:pPr>
            <a:r>
              <a:t/>
            </a:r>
            <a:endParaRPr/>
          </a:p>
        </p:txBody>
      </p:sp>
      <p:pic>
        <p:nvPicPr>
          <p:cNvPr id="162" name="Google Shape;162;p28"/>
          <p:cNvPicPr preferRelativeResize="0"/>
          <p:nvPr/>
        </p:nvPicPr>
        <p:blipFill>
          <a:blip r:embed="rId3">
            <a:alphaModFix/>
          </a:blip>
          <a:stretch>
            <a:fillRect/>
          </a:stretch>
        </p:blipFill>
        <p:spPr>
          <a:xfrm>
            <a:off x="310950" y="2779482"/>
            <a:ext cx="3629574" cy="2074725"/>
          </a:xfrm>
          <a:prstGeom prst="rect">
            <a:avLst/>
          </a:prstGeom>
          <a:noFill/>
          <a:ln>
            <a:noFill/>
          </a:ln>
        </p:spPr>
      </p:pic>
      <p:sp>
        <p:nvSpPr>
          <p:cNvPr id="163" name="Google Shape;163;p28"/>
          <p:cNvSpPr txBox="1"/>
          <p:nvPr/>
        </p:nvSpPr>
        <p:spPr>
          <a:xfrm>
            <a:off x="433575" y="349975"/>
            <a:ext cx="3629700" cy="3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t>Key takeaway</a:t>
            </a:r>
            <a:endParaRPr b="1" sz="1800" u="sng"/>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69" name="Google Shape;169;p29"/>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Any questions?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70" name="Google Shape;170;p29"/>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is Crypto?</a:t>
            </a:r>
            <a:endParaRPr/>
          </a:p>
        </p:txBody>
      </p:sp>
      <p:sp>
        <p:nvSpPr>
          <p:cNvPr id="76" name="Google Shape;76;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‘Crypto’ are digital currencies in which transactions are verified and records maintained by a decentralized system using cryptography, rather than a centralized authority.</a:t>
            </a:r>
            <a:endParaRPr/>
          </a:p>
          <a:p>
            <a:pPr indent="-342900" lvl="0" marL="457200" rtl="0" algn="l">
              <a:spcBef>
                <a:spcPts val="0"/>
              </a:spcBef>
              <a:spcAft>
                <a:spcPts val="0"/>
              </a:spcAft>
              <a:buSzPts val="1800"/>
              <a:buChar char="●"/>
            </a:pPr>
            <a:r>
              <a:rPr lang="en"/>
              <a:t>More traditional financial institutions are starting to include dedicated crypto trading desks (Goldman Sachs), custody solutions (BNY Mellon) and blockchain pilot programs.</a:t>
            </a:r>
            <a:endParaRPr/>
          </a:p>
          <a:p>
            <a:pPr indent="-342900" lvl="0" marL="457200" rtl="0" algn="l">
              <a:spcBef>
                <a:spcPts val="0"/>
              </a:spcBef>
              <a:spcAft>
                <a:spcPts val="0"/>
              </a:spcAft>
              <a:buSzPts val="1800"/>
              <a:buChar char="●"/>
            </a:pPr>
            <a:r>
              <a:rPr lang="en"/>
              <a:t>Digital assets expected to become more and more integral to the global financial landscape</a:t>
            </a:r>
            <a:endParaRPr/>
          </a:p>
          <a:p>
            <a:pPr indent="-342900" lvl="0" marL="457200" rtl="0" algn="l">
              <a:spcBef>
                <a:spcPts val="0"/>
              </a:spcBef>
              <a:spcAft>
                <a:spcPts val="0"/>
              </a:spcAft>
              <a:buSzPts val="1800"/>
              <a:buChar char="●"/>
            </a:pPr>
            <a:r>
              <a:rPr lang="en"/>
              <a:t>Governments are introducing regulatory frameworks (E.U. MiCA, U.S. GENIUS Act signed July 18, 2025)</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82" name="Google Shape;82;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Crypto</a:t>
            </a:r>
            <a:r>
              <a:rPr lang="en"/>
              <a:t> market is </a:t>
            </a:r>
            <a:r>
              <a:rPr lang="en"/>
              <a:t>vast, volatile, unstructured</a:t>
            </a:r>
            <a:endParaRPr/>
          </a:p>
          <a:p>
            <a:pPr indent="-342900" lvl="0" marL="457200" rtl="0" algn="l">
              <a:spcBef>
                <a:spcPts val="0"/>
              </a:spcBef>
              <a:spcAft>
                <a:spcPts val="0"/>
              </a:spcAft>
              <a:buSzPts val="1800"/>
              <a:buChar char="●"/>
            </a:pPr>
            <a:r>
              <a:rPr lang="en"/>
              <a:t>Thousands of coins with varying behaviour</a:t>
            </a:r>
            <a:endParaRPr/>
          </a:p>
          <a:p>
            <a:pPr indent="-342900" lvl="0" marL="457200" rtl="0" algn="l">
              <a:spcBef>
                <a:spcPts val="0"/>
              </a:spcBef>
              <a:spcAft>
                <a:spcPts val="0"/>
              </a:spcAft>
              <a:buSzPts val="1800"/>
              <a:buChar char="●"/>
            </a:pPr>
            <a:r>
              <a:rPr lang="en"/>
              <a:t>Price-based grouping is misleading</a:t>
            </a:r>
            <a:endParaRPr/>
          </a:p>
          <a:p>
            <a:pPr indent="-342900" lvl="0" marL="457200" rtl="0" algn="l">
              <a:spcBef>
                <a:spcPts val="0"/>
              </a:spcBef>
              <a:spcAft>
                <a:spcPts val="0"/>
              </a:spcAft>
              <a:buSzPts val="1800"/>
              <a:buChar char="●"/>
            </a:pPr>
            <a:r>
              <a:rPr lang="en"/>
              <a:t>Investors and researchers would benefit from behavioural groupings similar to what is done for conventional asset classes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nvSpPr>
        <p:spPr>
          <a:xfrm>
            <a:off x="1269575" y="1540200"/>
            <a:ext cx="6801300" cy="194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solidFill>
                  <a:schemeClr val="accent4"/>
                </a:solidFill>
              </a:rPr>
              <a:t>As of 2024, over 23,000 cryptocurrencies exist</a:t>
            </a:r>
            <a:r>
              <a:rPr lang="en" sz="1500">
                <a:solidFill>
                  <a:schemeClr val="accent4"/>
                </a:solidFill>
              </a:rPr>
              <a:t>—but </a:t>
            </a:r>
            <a:r>
              <a:rPr b="1" lang="en" sz="1500">
                <a:solidFill>
                  <a:schemeClr val="accent4"/>
                </a:solidFill>
              </a:rPr>
              <a:t>more than 80% have little to no active trading volume or utility.</a:t>
            </a:r>
            <a:endParaRPr b="1" sz="1500">
              <a:solidFill>
                <a:schemeClr val="accent4"/>
              </a:solidFill>
            </a:endParaRPr>
          </a:p>
          <a:p>
            <a:pPr indent="0" lvl="0" marL="0" rtl="0" algn="l">
              <a:spcBef>
                <a:spcPts val="0"/>
              </a:spcBef>
              <a:spcAft>
                <a:spcPts val="0"/>
              </a:spcAft>
              <a:buNone/>
            </a:pPr>
            <a:r>
              <a:rPr i="1" lang="en" sz="1500">
                <a:solidFill>
                  <a:schemeClr val="accent4"/>
                </a:solidFill>
              </a:rPr>
              <a:t>(Source: CoinMarketCap, archived data)</a:t>
            </a:r>
            <a:endParaRPr sz="2200">
              <a:solidFill>
                <a:schemeClr val="accent4"/>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Business Use Cases</a:t>
            </a:r>
            <a:endParaRPr/>
          </a:p>
        </p:txBody>
      </p:sp>
      <p:sp>
        <p:nvSpPr>
          <p:cNvPr id="93" name="Google Shape;93;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1800"/>
          </a:p>
        </p:txBody>
      </p:sp>
      <p:pic>
        <p:nvPicPr>
          <p:cNvPr id="94" name="Google Shape;94;p17"/>
          <p:cNvPicPr preferRelativeResize="0"/>
          <p:nvPr/>
        </p:nvPicPr>
        <p:blipFill rotWithShape="1">
          <a:blip r:embed="rId3">
            <a:alphaModFix/>
          </a:blip>
          <a:srcRect b="0" l="0" r="0" t="13254"/>
          <a:stretch/>
        </p:blipFill>
        <p:spPr>
          <a:xfrm>
            <a:off x="460950" y="1919075"/>
            <a:ext cx="8222101" cy="2710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Dataset Overview</a:t>
            </a:r>
            <a:endParaRPr/>
          </a:p>
        </p:txBody>
      </p:sp>
      <p:sp>
        <p:nvSpPr>
          <p:cNvPr id="100" name="Google Shape;100;p18"/>
          <p:cNvSpPr txBox="1"/>
          <p:nvPr>
            <p:ph idx="1" type="body"/>
          </p:nvPr>
        </p:nvSpPr>
        <p:spPr>
          <a:xfrm>
            <a:off x="3725675" y="13112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Kaggle - All </a:t>
            </a:r>
            <a:r>
              <a:rPr lang="en" sz="1800">
                <a:solidFill>
                  <a:srgbClr val="000000"/>
                </a:solidFill>
              </a:rPr>
              <a:t>Cryptocurrencies</a:t>
            </a:r>
            <a:r>
              <a:rPr lang="en" sz="1800">
                <a:solidFill>
                  <a:srgbClr val="000000"/>
                </a:solidFill>
              </a:rPr>
              <a:t> by JesseVent</a:t>
            </a:r>
            <a:endParaRPr sz="1800">
              <a:solidFill>
                <a:srgbClr val="000000"/>
              </a:solidFill>
            </a:endParaRPr>
          </a:p>
          <a:p>
            <a:pPr indent="-342900" lvl="0" marL="457200" rtl="0" algn="l">
              <a:spcBef>
                <a:spcPts val="0"/>
              </a:spcBef>
              <a:spcAft>
                <a:spcPts val="0"/>
              </a:spcAft>
              <a:buClr>
                <a:srgbClr val="000000"/>
              </a:buClr>
              <a:buSzPts val="1800"/>
              <a:buChar char="●"/>
            </a:pPr>
            <a:r>
              <a:rPr lang="en" sz="1950">
                <a:solidFill>
                  <a:srgbClr val="000000"/>
                </a:solidFill>
              </a:rPr>
              <a:t>~1,584 unique coins across ~620,000 records</a:t>
            </a:r>
            <a:endParaRPr sz="1950">
              <a:solidFill>
                <a:srgbClr val="000000"/>
              </a:solidFill>
            </a:endParaRPr>
          </a:p>
          <a:p>
            <a:pPr indent="-342900" lvl="0" marL="457200" rtl="0" algn="l">
              <a:spcBef>
                <a:spcPts val="0"/>
              </a:spcBef>
              <a:spcAft>
                <a:spcPts val="0"/>
              </a:spcAft>
              <a:buClr>
                <a:srgbClr val="000000"/>
              </a:buClr>
              <a:buSzPts val="1800"/>
              <a:buChar char="●"/>
            </a:pPr>
            <a:r>
              <a:rPr lang="en" sz="1950">
                <a:solidFill>
                  <a:srgbClr val="000000"/>
                </a:solidFill>
              </a:rPr>
              <a:t>Time range: Apr 2013 – Nov 2018</a:t>
            </a:r>
            <a:endParaRPr sz="1800">
              <a:solidFill>
                <a:srgbClr val="000000"/>
              </a:solidFill>
            </a:endParaRPr>
          </a:p>
          <a:p>
            <a:pPr indent="-342900" lvl="0" marL="457200" rtl="0" algn="l">
              <a:spcBef>
                <a:spcPts val="0"/>
              </a:spcBef>
              <a:spcAft>
                <a:spcPts val="0"/>
              </a:spcAft>
              <a:buClr>
                <a:srgbClr val="000000"/>
              </a:buClr>
              <a:buSzPts val="1800"/>
              <a:buChar char="●"/>
            </a:pPr>
            <a:r>
              <a:rPr lang="en" sz="1950">
                <a:solidFill>
                  <a:srgbClr val="000000"/>
                </a:solidFill>
              </a:rPr>
              <a:t>Included features: open, high, low, close, volume, market, close_ratio, spread</a:t>
            </a:r>
            <a:endParaRPr sz="18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sp>
        <p:nvSpPr>
          <p:cNvPr id="106" name="Google Shape;106;p19"/>
          <p:cNvSpPr txBox="1"/>
          <p:nvPr>
            <p:ph idx="1" type="body"/>
          </p:nvPr>
        </p:nvSpPr>
        <p:spPr>
          <a:xfrm>
            <a:off x="3725675" y="13112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Added features include: daily return, volume change, simple moving average, exponential moving average, relative </a:t>
            </a:r>
            <a:r>
              <a:rPr lang="en" sz="1800">
                <a:solidFill>
                  <a:srgbClr val="000000"/>
                </a:solidFill>
              </a:rPr>
              <a:t>strength</a:t>
            </a:r>
            <a:r>
              <a:rPr lang="en" sz="1800">
                <a:solidFill>
                  <a:srgbClr val="000000"/>
                </a:solidFill>
              </a:rPr>
              <a:t> index, average true range, drawdown, etc.</a:t>
            </a:r>
            <a:endParaRPr sz="18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road from raw data to risk profiles</a:t>
            </a:r>
            <a:endParaRPr/>
          </a:p>
        </p:txBody>
      </p:sp>
      <p:sp>
        <p:nvSpPr>
          <p:cNvPr id="112" name="Google Shape;112;p20"/>
          <p:cNvSpPr txBox="1"/>
          <p:nvPr>
            <p:ph idx="1" type="body"/>
          </p:nvPr>
        </p:nvSpPr>
        <p:spPr>
          <a:xfrm>
            <a:off x="3733900" y="2595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Process historical price and technical data for 100+ coins across time windows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Extract additional signals: volatility, spreads, momentum, liquidity</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Optimize coins into </a:t>
            </a:r>
            <a:r>
              <a:rPr b="1" lang="en" sz="1800">
                <a:solidFill>
                  <a:srgbClr val="000000"/>
                </a:solidFill>
              </a:rPr>
              <a:t>risk-based clusters</a:t>
            </a:r>
            <a:r>
              <a:rPr lang="en" sz="1800">
                <a:solidFill>
                  <a:srgbClr val="000000"/>
                </a:solidFill>
              </a:rPr>
              <a:t> using unsupervised learning methods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Evaluate cluster relevance</a:t>
            </a:r>
            <a:endParaRPr sz="1800">
              <a:solidFill>
                <a:srgbClr val="000000"/>
              </a:solidFill>
            </a:endParaRPr>
          </a:p>
        </p:txBody>
      </p:sp>
      <p:pic>
        <p:nvPicPr>
          <p:cNvPr id="113" name="Google Shape;113;p20" title="Copilot_20250725_204108.png"/>
          <p:cNvPicPr preferRelativeResize="0"/>
          <p:nvPr/>
        </p:nvPicPr>
        <p:blipFill>
          <a:blip r:embed="rId3">
            <a:alphaModFix/>
          </a:blip>
          <a:stretch>
            <a:fillRect/>
          </a:stretch>
        </p:blipFill>
        <p:spPr>
          <a:xfrm>
            <a:off x="4574500" y="2862925"/>
            <a:ext cx="3420876" cy="228058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Cluster Interpretation</a:t>
            </a:r>
            <a:endParaRPr/>
          </a:p>
        </p:txBody>
      </p:sp>
      <p:sp>
        <p:nvSpPr>
          <p:cNvPr id="119" name="Google Shape;119;p21"/>
          <p:cNvSpPr txBox="1"/>
          <p:nvPr>
            <p:ph idx="1" type="body"/>
          </p:nvPr>
        </p:nvSpPr>
        <p:spPr>
          <a:xfrm>
            <a:off x="3750325" y="357800"/>
            <a:ext cx="5102100" cy="2807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K-Nearest Neighbour (KNN) algorithm ended up being selected</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Choice of K chosen by combination of methods: elbow, silhouette and </a:t>
            </a:r>
            <a:r>
              <a:rPr lang="en" sz="1800">
                <a:solidFill>
                  <a:srgbClr val="000000"/>
                </a:solidFill>
              </a:rPr>
              <a:t>dendrogram</a:t>
            </a:r>
            <a:r>
              <a:rPr lang="en" sz="1800">
                <a:solidFill>
                  <a:srgbClr val="000000"/>
                </a:solidFill>
              </a:rPr>
              <a:t> </a:t>
            </a:r>
            <a:endParaRPr sz="1800">
              <a:solidFill>
                <a:srgbClr val="000000"/>
              </a:solidFill>
            </a:endParaRPr>
          </a:p>
        </p:txBody>
      </p:sp>
      <p:pic>
        <p:nvPicPr>
          <p:cNvPr id="120" name="Google Shape;120;p21"/>
          <p:cNvPicPr preferRelativeResize="0"/>
          <p:nvPr/>
        </p:nvPicPr>
        <p:blipFill>
          <a:blip r:embed="rId3">
            <a:alphaModFix/>
          </a:blip>
          <a:stretch>
            <a:fillRect/>
          </a:stretch>
        </p:blipFill>
        <p:spPr>
          <a:xfrm>
            <a:off x="3552312" y="1980200"/>
            <a:ext cx="5498124" cy="2243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